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  <p:embeddedFont>
      <p:font typeface="Tahoma"/>
      <p:regular r:id="rId55"/>
      <p:bold r:id="rId56"/>
    </p:embeddedFont>
    <p:embeddedFont>
      <p:font typeface="Roboto Mono"/>
      <p:regular r:id="rId57"/>
      <p:bold r:id="rId58"/>
      <p:italic r:id="rId59"/>
      <p:boldItalic r:id="rId60"/>
    </p:embeddedFont>
    <p:embeddedFont>
      <p:font typeface="Century Gothic"/>
      <p:regular r:id="rId61"/>
      <p:bold r:id="rId62"/>
      <p:italic r:id="rId63"/>
      <p:boldItalic r:id="rId64"/>
    </p:embeddedFont>
    <p:embeddedFont>
      <p:font typeface="Questrial"/>
      <p:regular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26FC20-FB3C-4A9C-A4B3-6B784535BB71}">
  <a:tblStyle styleId="{3E26FC20-FB3C-4A9C-A4B3-6B784535BB7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CenturyGothic-bold.fntdata"/><Relationship Id="rId61" Type="http://schemas.openxmlformats.org/officeDocument/2006/relationships/font" Target="fonts/CenturyGothic-regular.fntdata"/><Relationship Id="rId20" Type="http://schemas.openxmlformats.org/officeDocument/2006/relationships/slide" Target="slides/slide14.xml"/><Relationship Id="rId64" Type="http://schemas.openxmlformats.org/officeDocument/2006/relationships/font" Target="fonts/CenturyGothic-boldItalic.fntdata"/><Relationship Id="rId63" Type="http://schemas.openxmlformats.org/officeDocument/2006/relationships/font" Target="fonts/CenturyGothic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Questrial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Mono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regular.fntdata"/><Relationship Id="rId50" Type="http://schemas.openxmlformats.org/officeDocument/2006/relationships/slide" Target="slides/slide44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5.xml"/><Relationship Id="rId55" Type="http://schemas.openxmlformats.org/officeDocument/2006/relationships/font" Target="fonts/Tahoma-regular.fntdata"/><Relationship Id="rId10" Type="http://schemas.openxmlformats.org/officeDocument/2006/relationships/slide" Target="slides/slide4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7.xml"/><Relationship Id="rId57" Type="http://schemas.openxmlformats.org/officeDocument/2006/relationships/font" Target="fonts/RobotoMono-regular.fntdata"/><Relationship Id="rId12" Type="http://schemas.openxmlformats.org/officeDocument/2006/relationships/slide" Target="slides/slide6.xml"/><Relationship Id="rId56" Type="http://schemas.openxmlformats.org/officeDocument/2006/relationships/font" Target="fonts/Tahoma-bold.fntdata"/><Relationship Id="rId15" Type="http://schemas.openxmlformats.org/officeDocument/2006/relationships/slide" Target="slides/slide9.xml"/><Relationship Id="rId59" Type="http://schemas.openxmlformats.org/officeDocument/2006/relationships/font" Target="fonts/RobotoMono-italic.fntdata"/><Relationship Id="rId14" Type="http://schemas.openxmlformats.org/officeDocument/2006/relationships/slide" Target="slides/slide8.xml"/><Relationship Id="rId58" Type="http://schemas.openxmlformats.org/officeDocument/2006/relationships/font" Target="fonts/RobotoMon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9db90fdf44_0_17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39db90fdf44_0_1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db90fdf44_0_17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9db90fdf44_0_1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9db90fdf44_0_17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39db90fdf44_0_1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9db90fdf44_0_17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9db90fdf44_0_1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db90fdf44_0_17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39db90fdf44_0_1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9db90fdf44_0_17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9db90fdf44_0_1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db90fdf44_0_17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39db90fdf44_0_1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db90fdf44_0_1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db90fdf44_0_1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9db90fdf44_0_17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39db90fdf44_0_1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9db90fdf44_0_18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39db90fdf44_0_1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9db90fdf44_0_18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9db90fdf44_0_1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db90fdf44_0_18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39db90fdf44_0_1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9db90fdf44_0_18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9db90fdf44_0_1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db90fdf44_0_18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39db90fdf44_0_1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9db90fdf44_0_18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39db90fdf44_0_1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9db90fdf44_0_18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39db90fdf44_0_1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9db90fdf44_0_18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39db90fdf44_0_1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db90fdf44_0_18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9db90fdf44_0_1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9db90fdf44_0_18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9db90fdf44_0_18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db90fdf44_0_18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9db90fdf44_0_18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9db90fdf44_0_18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9db90fdf44_0_2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9db90fdf44_0_2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9db90fdf44_0_1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9db90fdf44_0_1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db90fdf44_0_1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9db90fdf44_0_1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9db90fdf44_0_1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9db90fdf44_0_1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9db90fdf44_0_18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9db90fdf44_0_18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9db90fdf44_0_18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9e10b4322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9e10b4322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9db90fdf44_0_19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39db90fdf44_0_19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9db90fdf44_0_19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9db90fdf44_0_19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39db90fdf44_0_19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9db90fdf44_0_19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9db90fdf44_0_19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39db90fdf44_0_19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39db90fdf44_0_19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9db90fdf44_0_19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39db90fdf44_0_19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9db90fdf44_0_19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9e10b4322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9e10b4322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db90fdf4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9db90fdf4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9e10b4322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9e10b4322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9db90fdf44_0_2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9db90fdf44_0_2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9d40625301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39d40625301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9d620757c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39d620757c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9db90fdf4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9db90fdf4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9db90fdf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9db90fdf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db90fdf4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9db90fdf4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db90fdf44_0_17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39db90fdf44_0_1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9db90fdf44_0_17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9db90fdf44_0_1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_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b="30492" l="0" r="0" t="0"/>
          <a:stretch/>
        </p:blipFill>
        <p:spPr>
          <a:xfrm>
            <a:off x="556524" y="977750"/>
            <a:ext cx="3825572" cy="88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2"/>
          <p:cNvCxnSpPr/>
          <p:nvPr/>
        </p:nvCxnSpPr>
        <p:spPr>
          <a:xfrm>
            <a:off x="556513" y="2146371"/>
            <a:ext cx="6787200" cy="0"/>
          </a:xfrm>
          <a:prstGeom prst="straightConnector1">
            <a:avLst/>
          </a:prstGeom>
          <a:noFill/>
          <a:ln cap="flat" cmpd="sng" w="9525">
            <a:solidFill>
              <a:srgbClr val="D6469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56525" y="2491850"/>
            <a:ext cx="6787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1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6360" y="85725"/>
            <a:ext cx="8143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1" i="0" sz="2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2743200" y="1989673"/>
            <a:ext cx="406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9177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D9177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/>
          <p:nvPr/>
        </p:nvSpPr>
        <p:spPr>
          <a:xfrm>
            <a:off x="204841" y="533401"/>
            <a:ext cx="630000" cy="50100"/>
          </a:xfrm>
          <a:prstGeom prst="rect">
            <a:avLst/>
          </a:prstGeom>
          <a:solidFill>
            <a:srgbClr val="D917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86360" y="85725"/>
            <a:ext cx="8143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1" i="0" sz="2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idx="1" type="body"/>
          </p:nvPr>
        </p:nvSpPr>
        <p:spPr>
          <a:xfrm>
            <a:off x="835688" y="1352550"/>
            <a:ext cx="281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2" type="body"/>
          </p:nvPr>
        </p:nvSpPr>
        <p:spPr>
          <a:xfrm>
            <a:off x="4724400" y="1352550"/>
            <a:ext cx="281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title"/>
          </p:nvPr>
        </p:nvSpPr>
        <p:spPr>
          <a:xfrm>
            <a:off x="86360" y="85725"/>
            <a:ext cx="8143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b="1" i="0" sz="2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idx="1" type="body"/>
          </p:nvPr>
        </p:nvSpPr>
        <p:spPr>
          <a:xfrm>
            <a:off x="213358" y="941536"/>
            <a:ext cx="281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5"/>
          <p:cNvSpPr txBox="1"/>
          <p:nvPr>
            <p:ph type="title"/>
          </p:nvPr>
        </p:nvSpPr>
        <p:spPr>
          <a:xfrm>
            <a:off x="576877" y="238125"/>
            <a:ext cx="8143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  <a:defRPr b="1" i="0" sz="2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b="0" l="0" r="635" t="0"/>
          <a:stretch/>
        </p:blipFill>
        <p:spPr>
          <a:xfrm>
            <a:off x="1192" y="4513660"/>
            <a:ext cx="9142800" cy="6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333812" y="742950"/>
            <a:ext cx="628800" cy="50100"/>
          </a:xfrm>
          <a:prstGeom prst="rect">
            <a:avLst/>
          </a:prstGeom>
          <a:solidFill>
            <a:srgbClr val="F37B2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2743200" y="1989673"/>
            <a:ext cx="406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7B2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37B2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lide with black logo 1 3">
  <p:cSld name="TITLE_AND_TWO_COLUMNS_1_6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ahoma"/>
              <a:buNone/>
              <a:defRPr b="1" i="0" sz="2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cxnSp>
        <p:nvCxnSpPr>
          <p:cNvPr id="14" name="Google Shape;14;p3"/>
          <p:cNvCxnSpPr/>
          <p:nvPr/>
        </p:nvCxnSpPr>
        <p:spPr>
          <a:xfrm>
            <a:off x="0" y="640900"/>
            <a:ext cx="1563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diamond"/>
          </a:ln>
        </p:spPr>
      </p:cxn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with Black logo 1 1 1 1 1 1 1 2 1 2 1 1 2">
  <p:cSld name="CUSTOM_6_1_1_1_1_1_1_1_2_1_2_1_1_2">
    <p:bg>
      <p:bgPr>
        <a:noFill/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623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3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ithout Title">
  <p:cSld name="Title Slide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Template 1">
  <p:cSld name="2020 LI_Title and Content_1_1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9193541" y="4838318"/>
            <a:ext cx="0" cy="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6"/>
          <p:cNvPicPr preferRelativeResize="0"/>
          <p:nvPr/>
        </p:nvPicPr>
        <p:blipFill rotWithShape="1">
          <a:blip r:embed="rId3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ahoma"/>
              <a:buNone/>
              <a:defRPr b="1" i="0" sz="2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cxnSp>
        <p:nvCxnSpPr>
          <p:cNvPr id="27" name="Google Shape;27;p6"/>
          <p:cNvCxnSpPr/>
          <p:nvPr/>
        </p:nvCxnSpPr>
        <p:spPr>
          <a:xfrm>
            <a:off x="0" y="640900"/>
            <a:ext cx="1563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diamon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-you Slide 1">
  <p:cSld name="TITLE_AND_TWO_COLUMNS_2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7"/>
          <p:cNvPicPr preferRelativeResize="0"/>
          <p:nvPr/>
        </p:nvPicPr>
        <p:blipFill rotWithShape="1">
          <a:blip r:embed="rId4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with Black logo 1 1 1 1 1 1 1 2 1 2 1 1 2 1">
  <p:cSld name="CUSTOM_6_1_1_1_1_1_1_1_2_1_2_1_1_2_1">
    <p:bg>
      <p:bgPr>
        <a:noFill/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623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9"/>
          <p:cNvPicPr preferRelativeResize="0"/>
          <p:nvPr/>
        </p:nvPicPr>
        <p:blipFill rotWithShape="1">
          <a:blip r:embed="rId3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type="ctrTitle"/>
          </p:nvPr>
        </p:nvSpPr>
        <p:spPr>
          <a:xfrm>
            <a:off x="1178400" y="2310825"/>
            <a:ext cx="6787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3F66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rgbClr val="183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Logo, Footer &amp; Body 1">
  <p:cSld name="TITLE_AND_TWO_COLUMNS_1_3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9193541" y="4838318"/>
            <a:ext cx="0" cy="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4">
          <p15:clr>
            <a:srgbClr val="F26B43"/>
          </p15:clr>
        </p15:guide>
        <p15:guide id="2" pos="5628">
          <p15:clr>
            <a:srgbClr val="F26B43"/>
          </p15:clr>
        </p15:guide>
        <p15:guide id="3" pos="1864">
          <p15:clr>
            <a:srgbClr val="F26B43"/>
          </p15:clr>
        </p15:guide>
        <p15:guide id="4" pos="2880">
          <p15:clr>
            <a:srgbClr val="F26B43"/>
          </p15:clr>
        </p15:guide>
        <p15:guide id="5" pos="3736">
          <p15:clr>
            <a:srgbClr val="F26B43"/>
          </p15:clr>
        </p15:guide>
        <p15:guide id="6" pos="3896">
          <p15:clr>
            <a:srgbClr val="F26B43"/>
          </p15:clr>
        </p15:guide>
        <p15:guide id="7" orient="horz" pos="468">
          <p15:clr>
            <a:srgbClr val="F26B43"/>
          </p15:clr>
        </p15:guide>
        <p15:guide id="8" orient="horz" pos="2936">
          <p15:clr>
            <a:srgbClr val="F26B43"/>
          </p15:clr>
        </p15:guide>
        <p15:guide id="9" orient="horz" pos="1638">
          <p15:clr>
            <a:srgbClr val="F26B43"/>
          </p15:clr>
        </p15:guide>
        <p15:guide id="10" orient="horz" pos="1764">
          <p15:clr>
            <a:srgbClr val="F26B43"/>
          </p15:clr>
        </p15:guide>
        <p15:guide id="11" pos="200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tc39.github.io/ecma262/#sec-samevaluezero" TargetMode="External"/><Relationship Id="rId4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.mozilla.org/en-US/docs/JavaScript/Reference/Statements/var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ctrTitle"/>
          </p:nvPr>
        </p:nvSpPr>
        <p:spPr>
          <a:xfrm>
            <a:off x="556525" y="2491850"/>
            <a:ext cx="6787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ES6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63" name="Google Shape;63;p16"/>
          <p:cNvPicPr preferRelativeResize="0"/>
          <p:nvPr/>
        </p:nvPicPr>
        <p:blipFill rotWithShape="1">
          <a:blip r:embed="rId3">
            <a:alphaModFix/>
          </a:blip>
          <a:srcRect b="0" l="0" r="44858" t="0"/>
          <a:stretch/>
        </p:blipFill>
        <p:spPr>
          <a:xfrm>
            <a:off x="7291821" y="166727"/>
            <a:ext cx="491889" cy="51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9647" y="267041"/>
            <a:ext cx="1031154" cy="3159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16"/>
          <p:cNvGrpSpPr/>
          <p:nvPr/>
        </p:nvGrpSpPr>
        <p:grpSpPr>
          <a:xfrm>
            <a:off x="3433374" y="4727449"/>
            <a:ext cx="5477414" cy="197700"/>
            <a:chOff x="3433374" y="4727449"/>
            <a:chExt cx="5477414" cy="197700"/>
          </a:xfrm>
        </p:grpSpPr>
        <p:sp>
          <p:nvSpPr>
            <p:cNvPr id="66" name="Google Shape;66;p16"/>
            <p:cNvSpPr txBox="1"/>
            <p:nvPr/>
          </p:nvSpPr>
          <p:spPr>
            <a:xfrm>
              <a:off x="3433374" y="4727449"/>
              <a:ext cx="1227900" cy="1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0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Proudly recognized by</a:t>
              </a:r>
              <a:endParaRPr b="1" i="0" sz="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67" name="Google Shape;67;p16"/>
            <p:cNvCxnSpPr/>
            <p:nvPr/>
          </p:nvCxnSpPr>
          <p:spPr>
            <a:xfrm>
              <a:off x="4631412" y="4826299"/>
              <a:ext cx="282300" cy="0"/>
            </a:xfrm>
            <a:prstGeom prst="straightConnector1">
              <a:avLst/>
            </a:prstGeom>
            <a:noFill/>
            <a:ln cap="flat" cmpd="sng" w="9525">
              <a:solidFill>
                <a:srgbClr val="D6469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68" name="Google Shape;68;p16"/>
            <p:cNvCxnSpPr/>
            <p:nvPr/>
          </p:nvCxnSpPr>
          <p:spPr>
            <a:xfrm>
              <a:off x="5345857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69" name="Google Shape;69;p16"/>
            <p:cNvCxnSpPr/>
            <p:nvPr/>
          </p:nvCxnSpPr>
          <p:spPr>
            <a:xfrm>
              <a:off x="6029754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pic>
          <p:nvPicPr>
            <p:cNvPr id="70" name="Google Shape;70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40706" y="4751946"/>
              <a:ext cx="490692" cy="148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27578" y="4732311"/>
              <a:ext cx="182546" cy="18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257426" y="4758380"/>
              <a:ext cx="590648" cy="13583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3" name="Google Shape;73;p16"/>
            <p:cNvCxnSpPr/>
            <p:nvPr/>
          </p:nvCxnSpPr>
          <p:spPr>
            <a:xfrm>
              <a:off x="7132075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pic>
          <p:nvPicPr>
            <p:cNvPr id="74" name="Google Shape;74;p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050490" y="4751948"/>
              <a:ext cx="860298" cy="148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Google Shape;75;p16"/>
            <p:cNvCxnSpPr/>
            <p:nvPr/>
          </p:nvCxnSpPr>
          <p:spPr>
            <a:xfrm>
              <a:off x="7956968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pic>
          <p:nvPicPr>
            <p:cNvPr id="76" name="Google Shape;76;p1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110048" y="4743760"/>
              <a:ext cx="941727" cy="1650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16"/>
          <p:cNvSpPr txBox="1"/>
          <p:nvPr/>
        </p:nvSpPr>
        <p:spPr>
          <a:xfrm>
            <a:off x="7006925" y="4040650"/>
            <a:ext cx="2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Praveen Garg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/>
        </p:nvSpPr>
        <p:spPr>
          <a:xfrm>
            <a:off x="8525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</a:rPr>
              <a:t>Destructuring</a:t>
            </a:r>
            <a:endParaRPr b="1" i="0" sz="2100" u="none" cap="none" strike="noStrike">
              <a:solidFill>
                <a:srgbClr val="000000"/>
              </a:solidFill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destructuring assignment</a:t>
            </a:r>
            <a:r>
              <a:rPr b="0" i="0" lang="en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syntax is a JavaScript expression that makes it possible to extract data from arrays or objects using a syntax that mirrors the construction of array and object literals.</a:t>
            </a:r>
            <a:endParaRPr b="0" i="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Inshort : Ability to extract values from objects or arrays into variables.</a:t>
            </a:r>
            <a:endParaRPr b="1" i="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488163" y="625100"/>
            <a:ext cx="281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5250" lvl="0" marL="17145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ECMAScript 5</a:t>
            </a:r>
            <a:endParaRPr b="1" sz="1400"/>
          </a:p>
        </p:txBody>
      </p:sp>
      <p:sp>
        <p:nvSpPr>
          <p:cNvPr id="149" name="Google Shape;149;p26"/>
          <p:cNvSpPr txBox="1"/>
          <p:nvPr>
            <p:ph idx="2" type="body"/>
          </p:nvPr>
        </p:nvSpPr>
        <p:spPr>
          <a:xfrm>
            <a:off x="4834075" y="625100"/>
            <a:ext cx="281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5250" lvl="0" marL="17145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ECMAScript 6</a:t>
            </a:r>
            <a:endParaRPr b="1" sz="1400"/>
          </a:p>
        </p:txBody>
      </p:sp>
      <p:sp>
        <p:nvSpPr>
          <p:cNvPr id="150" name="Google Shape;150;p26"/>
          <p:cNvSpPr txBox="1"/>
          <p:nvPr/>
        </p:nvSpPr>
        <p:spPr>
          <a:xfrm>
            <a:off x="89200" y="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</a:rPr>
              <a:t>Creating Variables from Object Properties</a:t>
            </a:r>
            <a:endParaRPr b="1" i="0" sz="2100" u="none" cap="none" strike="noStrike">
              <a:solidFill>
                <a:srgbClr val="000000"/>
              </a:solidFill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488175" y="1396975"/>
            <a:ext cx="3000000" cy="300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bootcamp =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group: '</a:t>
            </a:r>
            <a:r>
              <a:rPr lang="en"/>
              <a:t>ck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title: 'ECMA6',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venue: 'Cool Space'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group =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bootcamp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.group;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title =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bootcamp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.title;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venue =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bootcamp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.venue;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console.log(group); // </a:t>
            </a:r>
            <a:r>
              <a:rPr lang="en"/>
              <a:t>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console.log(title); // ECMA6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console.log(venue); // Cool Space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4927200" y="1396975"/>
            <a:ext cx="3000000" cy="300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bootcamp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group: '</a:t>
            </a:r>
            <a:r>
              <a:rPr lang="en"/>
              <a:t>ck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title: 'ECMA6',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venue: 'Cool Space'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{group,title,venue} =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bootcamp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console.log(group); // </a:t>
            </a:r>
            <a:r>
              <a:rPr lang="en"/>
              <a:t>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console.log(title); // ECMA6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console.log(venue); // Cool Space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488163" y="625100"/>
            <a:ext cx="281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5250" lvl="0" marL="17145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ECMAScript 5</a:t>
            </a:r>
            <a:endParaRPr b="1" sz="1400"/>
          </a:p>
        </p:txBody>
      </p:sp>
      <p:sp>
        <p:nvSpPr>
          <p:cNvPr id="158" name="Google Shape;158;p27"/>
          <p:cNvSpPr txBox="1"/>
          <p:nvPr>
            <p:ph idx="2" type="body"/>
          </p:nvPr>
        </p:nvSpPr>
        <p:spPr>
          <a:xfrm>
            <a:off x="4376875" y="625100"/>
            <a:ext cx="281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5250" lvl="0" marL="17145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ECMAScript 6</a:t>
            </a:r>
            <a:endParaRPr b="1" sz="1400"/>
          </a:p>
        </p:txBody>
      </p:sp>
      <p:sp>
        <p:nvSpPr>
          <p:cNvPr id="159" name="Google Shape;159;p27"/>
          <p:cNvSpPr txBox="1"/>
          <p:nvPr/>
        </p:nvSpPr>
        <p:spPr>
          <a:xfrm>
            <a:off x="89200" y="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</a:rPr>
              <a:t>Creating Variables from Array Elements</a:t>
            </a:r>
            <a:endParaRPr b="1" i="0" sz="2100" u="none" cap="none" strike="noStrike">
              <a:solidFill>
                <a:srgbClr val="000000"/>
              </a:solidFill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742725" y="1351500"/>
            <a:ext cx="3634200" cy="3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brews = [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"Corona",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"Foster’s",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"Budweiser"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x = brews[0];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y = brews[1];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z = brews[2];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console.log(x); // Corona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console.log(y); // Foster’s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console.log(z); // Budweiser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4864025" y="1351500"/>
            <a:ext cx="3634200" cy="3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brews = [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"Corona",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"Foster’s",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"Budweiser"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[x, y, z] = brews;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console.log(x); // Corona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console.log(y); // Foster’s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console.log(z); // Budweiser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/>
        </p:nvSpPr>
        <p:spPr>
          <a:xfrm>
            <a:off x="89200" y="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</a:rPr>
              <a:t>Can also change the name of the local variable</a:t>
            </a:r>
            <a:endParaRPr b="1" i="0" sz="2100" u="none" cap="none" strike="noStrike">
              <a:solidFill>
                <a:srgbClr val="000000"/>
              </a:solidFill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1778675" y="876650"/>
            <a:ext cx="4564800" cy="3701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bootcamp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group: '</a:t>
            </a:r>
            <a:r>
              <a:rPr lang="en"/>
              <a:t>ck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title: 'ECMA6',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venue: 'Cool Space'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{group: _group, title: _title, venue: _venue} =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bootcamp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console.log(_group); // </a:t>
            </a:r>
            <a:r>
              <a:rPr lang="en"/>
              <a:t>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console.log(_title); // ECMA6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console.log(_venue); // Cool Space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/>
        </p:nvSpPr>
        <p:spPr>
          <a:xfrm>
            <a:off x="89200" y="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</a:rPr>
              <a:t>Functions with Multiple Return Values</a:t>
            </a:r>
            <a:endParaRPr b="1" i="0" sz="2100" u="none" cap="none" strike="noStrike">
              <a:solidFill>
                <a:srgbClr val="000000"/>
              </a:solidFill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1778675" y="876650"/>
            <a:ext cx="4564800" cy="3701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getDate()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	let date = new Date();</a:t>
            </a:r>
            <a:br>
              <a:rPr lang="en"/>
            </a:br>
            <a:r>
              <a:rPr lang="en"/>
              <a:t>	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return [date.getDate(), date.getMonth() + 1, date.getFullYear()];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[day, month, year] = getDate();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console.log(day);   // 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console.log(month); //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console.log(year);  // 2017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/>
        </p:nvSpPr>
        <p:spPr>
          <a:xfrm>
            <a:off x="89200" y="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100"/>
              <a:t>Destructuring with Array and Objects</a:t>
            </a:r>
            <a:endParaRPr b="1" i="0" sz="2100" u="none" cap="none" strike="noStrike">
              <a:solidFill>
                <a:srgbClr val="000000"/>
              </a:solidFill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733650" y="876650"/>
            <a:ext cx="2535600" cy="2337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const data =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name: "John",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age: 30,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hobbies: ["reading", "coding", "hiking"],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address: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city: "New York",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zip: "10001",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},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};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3660250" y="876650"/>
            <a:ext cx="5191500" cy="2337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const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name,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age,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hobbies: [firstHobby, secondHobby], //</a:t>
            </a:r>
            <a:r>
              <a:rPr i="1" lang="en" sz="1000"/>
              <a:t> Destructuring array inside object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address: { city, zip },  </a:t>
            </a:r>
            <a:r>
              <a:rPr i="1" lang="en" sz="1000"/>
              <a:t> // Destructuring nested object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} = data;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1" name="Google Shape;181;p30"/>
          <p:cNvSpPr txBox="1"/>
          <p:nvPr/>
        </p:nvSpPr>
        <p:spPr>
          <a:xfrm>
            <a:off x="2366700" y="3712425"/>
            <a:ext cx="22053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OUTPUT ?</a:t>
            </a:r>
            <a:endParaRPr b="1" i="0" sz="19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488163" y="625100"/>
            <a:ext cx="281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5250" lvl="0" marL="17145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ECMAScript 5</a:t>
            </a:r>
            <a:endParaRPr b="1" sz="1400"/>
          </a:p>
        </p:txBody>
      </p:sp>
      <p:sp>
        <p:nvSpPr>
          <p:cNvPr id="187" name="Google Shape;187;p31"/>
          <p:cNvSpPr txBox="1"/>
          <p:nvPr>
            <p:ph idx="2" type="body"/>
          </p:nvPr>
        </p:nvSpPr>
        <p:spPr>
          <a:xfrm>
            <a:off x="4376875" y="625100"/>
            <a:ext cx="281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5250" lvl="0" marL="17145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ECMAScript 6</a:t>
            </a:r>
            <a:endParaRPr b="1" sz="1400"/>
          </a:p>
        </p:txBody>
      </p:sp>
      <p:sp>
        <p:nvSpPr>
          <p:cNvPr id="188" name="Google Shape;188;p31"/>
          <p:cNvSpPr txBox="1"/>
          <p:nvPr/>
        </p:nvSpPr>
        <p:spPr>
          <a:xfrm>
            <a:off x="89200" y="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</a:rPr>
              <a:t>Swapping Values</a:t>
            </a:r>
            <a:endParaRPr b="1" i="0" sz="2100" u="none" cap="none" strike="noStrike">
              <a:solidFill>
                <a:srgbClr val="000000"/>
              </a:solidFill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742725" y="1351500"/>
            <a:ext cx="3634200" cy="3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a = 1;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b = 2;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temp;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 = a;      // a = a+b;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= b;            // b = a-b;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 = temp;      // a = a-b;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console.log(a); //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console.log(b); //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4975600" y="1440175"/>
            <a:ext cx="3634200" cy="3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a = 1;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b = 2;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[b, a] = [a, b]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console.log(a); //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console.log(b); //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86360" y="85725"/>
            <a:ext cx="8143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Spread Operator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177375" y="932325"/>
            <a:ext cx="84090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400"/>
              <a:t> It’s used to unpack values from arrays or objects and spread them into another array or object.</a:t>
            </a:r>
            <a:endParaRPr sz="1400"/>
          </a:p>
        </p:txBody>
      </p:sp>
      <p:sp>
        <p:nvSpPr>
          <p:cNvPr id="197" name="Google Shape;197;p32"/>
          <p:cNvSpPr txBox="1"/>
          <p:nvPr/>
        </p:nvSpPr>
        <p:spPr>
          <a:xfrm>
            <a:off x="294150" y="1507150"/>
            <a:ext cx="3894000" cy="175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Arrays 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const arr1 = [1, 2, 3];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const arr2 = [...arr1, 4, 5];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Objects 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const obj1 = {a: 1, b: 2};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const obj2 = {...obj1, c: 3}; // {a: 1, b: 2, c: 3}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/>
        </p:nvSpPr>
        <p:spPr>
          <a:xfrm>
            <a:off x="89200" y="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100"/>
              <a:t>Rest</a:t>
            </a:r>
            <a:r>
              <a:rPr b="1" i="0" lang="en" sz="2100" u="none" cap="none" strike="noStrike">
                <a:solidFill>
                  <a:srgbClr val="000000"/>
                </a:solidFill>
              </a:rPr>
              <a:t> Operator </a:t>
            </a:r>
            <a:endParaRPr b="1" i="0" sz="2100" u="none" cap="none" strike="noStrike">
              <a:solidFill>
                <a:srgbClr val="000000"/>
              </a:solidFill>
            </a:endParaRPr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177375" y="932325"/>
            <a:ext cx="84090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500"/>
              <a:t>It’s used to collect multiple values into a single variable (often in destructuring)</a:t>
            </a:r>
            <a:endParaRPr sz="1500"/>
          </a:p>
        </p:txBody>
      </p:sp>
      <p:sp>
        <p:nvSpPr>
          <p:cNvPr id="204" name="Google Shape;204;p33"/>
          <p:cNvSpPr txBox="1"/>
          <p:nvPr/>
        </p:nvSpPr>
        <p:spPr>
          <a:xfrm>
            <a:off x="294150" y="1507150"/>
            <a:ext cx="5757000" cy="219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Arrays 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const [first, second, ...rest] = [1, 2, 3, 4, 5];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// rest = [3, 4, 5]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Objects 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const {name, age, ...address} =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{name: 'Alice', age: 25, city: 'Wonderland', country: 'Imagination'};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/>
        </p:nvSpPr>
        <p:spPr>
          <a:xfrm>
            <a:off x="8525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</a:rPr>
              <a:t>Arrow Functions</a:t>
            </a:r>
            <a:endParaRPr b="1" i="0" sz="2100" u="none" cap="none" strike="noStrike">
              <a:solidFill>
                <a:srgbClr val="000000"/>
              </a:solidFill>
            </a:endParaRPr>
          </a:p>
        </p:txBody>
      </p:sp>
      <p:sp>
        <p:nvSpPr>
          <p:cNvPr id="210" name="Google Shape;210;p3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Fat arrow functions, also known as just arrow functions are a brand new feature in ECMAScript 2015 (formerly ES6). 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5555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Arrow functions serve two main purposes: 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55555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-&gt; more concise syntax (a shorthand way of declaring functions)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55555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-&gt; sharing lexical this with the parent scope. (shares the scope with the parent)</a:t>
            </a:r>
            <a:endParaRPr b="1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592700" y="331850"/>
            <a:ext cx="2366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b="1" i="0" sz="4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592700" y="1371150"/>
            <a:ext cx="3728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" sz="1500">
                <a:solidFill>
                  <a:schemeClr val="dk1"/>
                </a:solidFill>
              </a:rPr>
              <a:t>What is ES6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" sz="1500">
                <a:solidFill>
                  <a:schemeClr val="dk1"/>
                </a:solidFill>
              </a:rPr>
              <a:t>Let Variable and Constants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" sz="1500">
                <a:solidFill>
                  <a:schemeClr val="dk1"/>
                </a:solidFill>
              </a:rPr>
              <a:t>Destructuring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" sz="1500">
                <a:solidFill>
                  <a:schemeClr val="dk1"/>
                </a:solidFill>
              </a:rPr>
              <a:t>Rest and Spread Operator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" sz="1500">
                <a:solidFill>
                  <a:schemeClr val="dk1"/>
                </a:solidFill>
              </a:rPr>
              <a:t>Arrow Function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" sz="1500">
                <a:solidFill>
                  <a:schemeClr val="dk1"/>
                </a:solidFill>
              </a:rPr>
              <a:t>Default Arguments in Functions</a:t>
            </a:r>
            <a:endParaRPr sz="15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5016825" y="1371150"/>
            <a:ext cx="30000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" sz="1500">
                <a:solidFill>
                  <a:schemeClr val="dk1"/>
                </a:solidFill>
              </a:rPr>
              <a:t>Template String/Literal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" sz="1500">
                <a:solidFill>
                  <a:schemeClr val="dk1"/>
                </a:solidFill>
              </a:rPr>
              <a:t>Class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" sz="1500">
                <a:solidFill>
                  <a:schemeClr val="dk1"/>
                </a:solidFill>
              </a:rPr>
              <a:t>Map and Set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" sz="1500">
                <a:solidFill>
                  <a:schemeClr val="dk1"/>
                </a:solidFill>
              </a:rPr>
              <a:t>For of loop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" sz="1500">
                <a:solidFill>
                  <a:schemeClr val="dk1"/>
                </a:solidFill>
              </a:rPr>
              <a:t>Array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/>
        </p:nvSpPr>
        <p:spPr>
          <a:xfrm>
            <a:off x="89200" y="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</a:rPr>
              <a:t>Fat Arrow Functions in ECMAScript 6</a:t>
            </a:r>
            <a:endParaRPr b="1" i="0" sz="2100" u="none" cap="none" strike="noStrike">
              <a:solidFill>
                <a:srgbClr val="000000"/>
              </a:solidFill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1778675" y="681850"/>
            <a:ext cx="4564800" cy="1088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add = (a, b) =&gt; a + b;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add(1,2); //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5"/>
          <p:cNvSpPr txBox="1"/>
          <p:nvPr/>
        </p:nvSpPr>
        <p:spPr>
          <a:xfrm>
            <a:off x="1818550" y="2007450"/>
            <a:ext cx="4564800" cy="1006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addOne = a =&gt; a + 1;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addOne(1); //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idx="1" type="body"/>
          </p:nvPr>
        </p:nvSpPr>
        <p:spPr>
          <a:xfrm>
            <a:off x="488163" y="625100"/>
            <a:ext cx="281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5250" lvl="0" marL="17145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ECMAScript 5</a:t>
            </a:r>
            <a:endParaRPr b="1" sz="1400"/>
          </a:p>
        </p:txBody>
      </p:sp>
      <p:sp>
        <p:nvSpPr>
          <p:cNvPr id="223" name="Google Shape;223;p36"/>
          <p:cNvSpPr txBox="1"/>
          <p:nvPr>
            <p:ph idx="2" type="body"/>
          </p:nvPr>
        </p:nvSpPr>
        <p:spPr>
          <a:xfrm>
            <a:off x="4376875" y="625100"/>
            <a:ext cx="281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5250" lvl="0" marL="17145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ECMAScript 6</a:t>
            </a:r>
            <a:endParaRPr b="1" sz="1400"/>
          </a:p>
        </p:txBody>
      </p:sp>
      <p:sp>
        <p:nvSpPr>
          <p:cNvPr id="224" name="Google Shape;224;p36"/>
          <p:cNvSpPr txBox="1"/>
          <p:nvPr/>
        </p:nvSpPr>
        <p:spPr>
          <a:xfrm>
            <a:off x="89200" y="52400"/>
            <a:ext cx="901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</a:rPr>
              <a:t>Functions</a:t>
            </a:r>
            <a:endParaRPr b="1" i="0" sz="2100" u="none" cap="none" strike="noStrike">
              <a:solidFill>
                <a:srgbClr val="000000"/>
              </a:solidFill>
            </a:endParaRPr>
          </a:p>
        </p:txBody>
      </p:sp>
      <p:sp>
        <p:nvSpPr>
          <p:cNvPr id="225" name="Google Shape;225;p36"/>
          <p:cNvSpPr txBox="1"/>
          <p:nvPr/>
        </p:nvSpPr>
        <p:spPr>
          <a:xfrm>
            <a:off x="742725" y="1351500"/>
            <a:ext cx="3634200" cy="3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addAndLog = function(a, b)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let c = a + b;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console.log(a, '+' ,b ,'=' ,c);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return c;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addAndLog(1, 2);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1 + 2 = 3 (returns 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6"/>
          <p:cNvSpPr txBox="1"/>
          <p:nvPr/>
        </p:nvSpPr>
        <p:spPr>
          <a:xfrm>
            <a:off x="4864025" y="1351500"/>
            <a:ext cx="3634200" cy="3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addAndLog = (a, b) =&gt; {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let c = a + b;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console.log(a,'+',b,'=',c);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return c;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addAndLog(1, 2);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1 + 2 = 3 (returns 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488163" y="625100"/>
            <a:ext cx="281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5250" lvl="0" marL="17145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ECMAScript 5</a:t>
            </a:r>
            <a:endParaRPr b="1" sz="1400"/>
          </a:p>
        </p:txBody>
      </p:sp>
      <p:sp>
        <p:nvSpPr>
          <p:cNvPr id="232" name="Google Shape;232;p37"/>
          <p:cNvSpPr txBox="1"/>
          <p:nvPr>
            <p:ph idx="2" type="body"/>
          </p:nvPr>
        </p:nvSpPr>
        <p:spPr>
          <a:xfrm>
            <a:off x="4376875" y="625100"/>
            <a:ext cx="281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5250" lvl="0" marL="17145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ECMAScript 6</a:t>
            </a:r>
            <a:endParaRPr b="1" sz="1400"/>
          </a:p>
        </p:txBody>
      </p:sp>
      <p:sp>
        <p:nvSpPr>
          <p:cNvPr id="233" name="Google Shape;233;p37"/>
          <p:cNvSpPr txBox="1"/>
          <p:nvPr/>
        </p:nvSpPr>
        <p:spPr>
          <a:xfrm>
            <a:off x="89200" y="52400"/>
            <a:ext cx="784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chemeClr val="dk1"/>
                </a:solidFill>
              </a:rPr>
              <a:t>Fat Arrow Functions Shares the Scope of Parent</a:t>
            </a:r>
            <a:endParaRPr b="1" i="0" sz="2100" u="none" cap="none" strike="noStrike">
              <a:solidFill>
                <a:srgbClr val="000000"/>
              </a:solidFill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742675" y="1144525"/>
            <a:ext cx="3634200" cy="1984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Person()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this.age = 23;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setTimeout(function()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console.log(this.age);    // undefined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}, 1000);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p = new Person();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4864025" y="1144525"/>
            <a:ext cx="3634200" cy="3640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Person()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this.age = 23;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setTimeout(() =&gt;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console.log(this.age); // 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}, 1000);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p = new Person();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742675" y="3313650"/>
            <a:ext cx="3634200" cy="1471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that = this;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setTimeout(() =&gt;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console.log(that.age); // 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}, 1000);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488163" y="625100"/>
            <a:ext cx="281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5250" lvl="0" marL="17145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ECMAScript 5</a:t>
            </a:r>
            <a:endParaRPr b="1" sz="1400"/>
          </a:p>
        </p:txBody>
      </p:sp>
      <p:sp>
        <p:nvSpPr>
          <p:cNvPr id="242" name="Google Shape;242;p38"/>
          <p:cNvSpPr txBox="1"/>
          <p:nvPr>
            <p:ph idx="2" type="body"/>
          </p:nvPr>
        </p:nvSpPr>
        <p:spPr>
          <a:xfrm>
            <a:off x="4376875" y="625100"/>
            <a:ext cx="281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5250" lvl="0" marL="17145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</a:pPr>
            <a:r>
              <a:rPr b="1" lang="en" sz="1400"/>
              <a:t>ECMAScript 6</a:t>
            </a:r>
            <a:endParaRPr b="1" sz="1400"/>
          </a:p>
        </p:txBody>
      </p:sp>
      <p:sp>
        <p:nvSpPr>
          <p:cNvPr id="243" name="Google Shape;243;p38"/>
          <p:cNvSpPr txBox="1"/>
          <p:nvPr/>
        </p:nvSpPr>
        <p:spPr>
          <a:xfrm>
            <a:off x="89200" y="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</a:rPr>
              <a:t>Default Parameters</a:t>
            </a:r>
            <a:endParaRPr b="1" i="0" sz="2100" u="none" cap="none" strike="noStrike">
              <a:solidFill>
                <a:srgbClr val="000000"/>
              </a:solidFill>
            </a:endParaRPr>
          </a:p>
        </p:txBody>
      </p:sp>
      <p:sp>
        <p:nvSpPr>
          <p:cNvPr id="244" name="Google Shape;244;p38"/>
          <p:cNvSpPr txBox="1"/>
          <p:nvPr/>
        </p:nvSpPr>
        <p:spPr>
          <a:xfrm>
            <a:off x="742725" y="1351500"/>
            <a:ext cx="3634200" cy="1168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add(a, b)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b = typeof b !== 'undefined' ? b : 1;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return a + b;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add(1); // returns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4864025" y="1351500"/>
            <a:ext cx="3634200" cy="1168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add(a, b = 1)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return a + b;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add(1); // returns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wesome.gif" id="246" name="Google Shape;24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200" y="2911900"/>
            <a:ext cx="363420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/>
        </p:nvSpPr>
        <p:spPr>
          <a:xfrm>
            <a:off x="8525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</a:rPr>
              <a:t>Template String Literals</a:t>
            </a:r>
            <a:endParaRPr b="1" i="0" sz="2100" u="none" cap="none" strike="noStrike">
              <a:solidFill>
                <a:srgbClr val="000000"/>
              </a:solidFill>
            </a:endParaRPr>
          </a:p>
        </p:txBody>
      </p:sp>
      <p:sp>
        <p:nvSpPr>
          <p:cNvPr id="252" name="Google Shape;252;p39"/>
          <p:cNvSpPr txBox="1"/>
          <p:nvPr/>
        </p:nvSpPr>
        <p:spPr>
          <a:xfrm>
            <a:off x="311700" y="1152475"/>
            <a:ext cx="8520600" cy="22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Template strings are string literals allowing embedded expressions. You can use multi-line strings and string interpolation features with them.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 tick character (`) is used to build multi-line strings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${} synatx to reference variables and expressions</a:t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/>
        </p:nvSpPr>
        <p:spPr>
          <a:xfrm>
            <a:off x="89200" y="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</a:rPr>
              <a:t>String Literals</a:t>
            </a:r>
            <a:endParaRPr b="1" i="0" sz="2100" u="none" cap="none" strike="noStrike">
              <a:solidFill>
                <a:srgbClr val="000000"/>
              </a:solidFill>
            </a:endParaRPr>
          </a:p>
        </p:txBody>
      </p:sp>
      <p:sp>
        <p:nvSpPr>
          <p:cNvPr id="258" name="Google Shape;258;p40"/>
          <p:cNvSpPr txBox="1"/>
          <p:nvPr/>
        </p:nvSpPr>
        <p:spPr>
          <a:xfrm>
            <a:off x="1778675" y="681850"/>
            <a:ext cx="4564800" cy="1290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phrase = `If nothing goes right, go to sleep.`;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console.log(phrase);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0"/>
          <p:cNvSpPr txBox="1"/>
          <p:nvPr/>
        </p:nvSpPr>
        <p:spPr>
          <a:xfrm>
            <a:off x="1778675" y="2095175"/>
            <a:ext cx="4564800" cy="1290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multiLine = `I can't hear you,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I'll just laugh and hope it wasn't a question.`;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console.log(multiLine);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1778675" y="3508500"/>
            <a:ext cx="4564800" cy="1290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back = `Who the hell uses \` in a sentence?`;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console.log(back);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/>
        </p:nvSpPr>
        <p:spPr>
          <a:xfrm>
            <a:off x="89200" y="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</a:rPr>
              <a:t>String Substitution</a:t>
            </a:r>
            <a:endParaRPr b="1" i="0" sz="2100" u="none" cap="none" strike="noStrike">
              <a:solidFill>
                <a:srgbClr val="000000"/>
              </a:solidFill>
            </a:endParaRPr>
          </a:p>
        </p:txBody>
      </p:sp>
      <p:sp>
        <p:nvSpPr>
          <p:cNvPr id="266" name="Google Shape;266;p41"/>
          <p:cNvSpPr txBox="1"/>
          <p:nvPr/>
        </p:nvSpPr>
        <p:spPr>
          <a:xfrm>
            <a:off x="1778675" y="681850"/>
            <a:ext cx="4564800" cy="1290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name = 'akash';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console.log(`Hello ${name}`); // Hello akash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1"/>
          <p:cNvSpPr txBox="1"/>
          <p:nvPr/>
        </p:nvSpPr>
        <p:spPr>
          <a:xfrm>
            <a:off x="1778675" y="2095175"/>
            <a:ext cx="4564800" cy="2568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bootcamp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group: '</a:t>
            </a:r>
            <a:r>
              <a:rPr lang="en"/>
              <a:t>ck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title: 'ECMA6',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venue: 'Cool Space'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console.log(`We are ${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bootcamp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.group},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${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bootcamp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.title} at a ${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bootcamp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.venue}`);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We are </a:t>
            </a:r>
            <a:r>
              <a:rPr lang="en"/>
              <a:t>ck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learning ECMA6 at a Cool Space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/>
        </p:nvSpPr>
        <p:spPr>
          <a:xfrm>
            <a:off x="89200" y="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</a:rPr>
              <a:t>Expressions</a:t>
            </a:r>
            <a:endParaRPr b="1" i="0" sz="2100" u="none" cap="none" strike="noStrike">
              <a:solidFill>
                <a:srgbClr val="000000"/>
              </a:solidFill>
            </a:endParaRPr>
          </a:p>
        </p:txBody>
      </p:sp>
      <p:sp>
        <p:nvSpPr>
          <p:cNvPr id="273" name="Google Shape;273;p42"/>
          <p:cNvSpPr txBox="1"/>
          <p:nvPr/>
        </p:nvSpPr>
        <p:spPr>
          <a:xfrm>
            <a:off x="1778675" y="1062850"/>
            <a:ext cx="4564800" cy="1290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console.log(`Value of pi is ${22/7}`);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Value of pi is 3.142857142857143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2"/>
          <p:cNvSpPr txBox="1"/>
          <p:nvPr/>
        </p:nvSpPr>
        <p:spPr>
          <a:xfrm>
            <a:off x="1778675" y="2857175"/>
            <a:ext cx="4564800" cy="1496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console.log(`Today is ${new Date()}`);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Today is Thursday Feb 23 2017 10:10:10 GMT+0530 (IST)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86360" y="85725"/>
            <a:ext cx="8143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Classes - Constructor</a:t>
            </a:r>
            <a:endParaRPr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213350" y="941475"/>
            <a:ext cx="8537700" cy="3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JavaScript classes, introduced in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ES6 (ECMAScript 2015)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, provide a cleaner and more structured way to define and manage objects and their behavior.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1. Constructor : 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constructor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method is a special method that gets called automatically when an instance of the class is created. It is typically used to initialize properties.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Example 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class Person { </a:t>
            </a:r>
            <a:br>
              <a:rPr b="1" lang="en" sz="1400">
                <a:latin typeface="Arial"/>
                <a:ea typeface="Arial"/>
                <a:cs typeface="Arial"/>
                <a:sym typeface="Arial"/>
              </a:rPr>
            </a:br>
            <a:r>
              <a:rPr b="1" lang="en" sz="1400">
                <a:latin typeface="Arial"/>
                <a:ea typeface="Arial"/>
                <a:cs typeface="Arial"/>
                <a:sym typeface="Arial"/>
              </a:rPr>
              <a:t>	constructor(name, age) { 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this.name = name; 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this.age = age; 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} 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}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86360" y="85725"/>
            <a:ext cx="8143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Classes - Instance Methods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213334" y="941417"/>
            <a:ext cx="8510700" cy="3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2. Instance Methods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You can define methods directly in the class. These methods are accessible to all instances of the class.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class Person { 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	constructor(name, age) {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 		this.name = name; 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		this.age = age; 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	} 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	greet(){ 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		console.log(`Hello, my name is ${this.name} and I am ${this.age} years old.`); 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	}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 }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228600" y="937500"/>
            <a:ext cx="85527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ECMAScript 6 (ES6) / ECMAScript 2015 (ES2015)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major update to the JavaScript language (released in 2015).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Introduced new syntax and powerful features to write complex applications more easily.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It's not a new language; it's a supercharged version of JavaScript.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Why Learn ES6?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Modern Standard: Essential for modern frameworks (React, Vue, Angular).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Cleaner Code: Write less, do more.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Better Readability: Code is easier to understand and maintain.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0" name="Google Shape;90;p18"/>
          <p:cNvSpPr txBox="1"/>
          <p:nvPr/>
        </p:nvSpPr>
        <p:spPr>
          <a:xfrm>
            <a:off x="228600" y="362325"/>
            <a:ext cx="679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What is ES6?</a:t>
            </a:r>
            <a:endParaRPr b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title"/>
          </p:nvPr>
        </p:nvSpPr>
        <p:spPr>
          <a:xfrm>
            <a:off x="86360" y="85725"/>
            <a:ext cx="8143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Classes - Instance Methods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5"/>
          <p:cNvSpPr txBox="1"/>
          <p:nvPr>
            <p:ph idx="1" type="body"/>
          </p:nvPr>
        </p:nvSpPr>
        <p:spPr>
          <a:xfrm>
            <a:off x="213350" y="941525"/>
            <a:ext cx="6720300" cy="21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const john = new Person("John", 30); 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john.greet(); 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// Output: Hello, my name is John and I am 30 years old.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86360" y="85725"/>
            <a:ext cx="8143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Classes - Getter and setter methods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6"/>
          <p:cNvSpPr txBox="1"/>
          <p:nvPr>
            <p:ph idx="1" type="body"/>
          </p:nvPr>
        </p:nvSpPr>
        <p:spPr>
          <a:xfrm>
            <a:off x="252300" y="591198"/>
            <a:ext cx="8639400" cy="43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3. Getters and Setters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You can define getter and setter methods to control access to properties.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class Rectangle {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	constructor(width, height) {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		this.width = width;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		this.height = height;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	}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	get area() {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		return this.width * this.height;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	}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	set dimensions({ width, height }) {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		this.width = width;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 		this.height = height;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	}	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	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latin typeface="Arial"/>
                <a:ea typeface="Arial"/>
                <a:cs typeface="Arial"/>
                <a:sym typeface="Arial"/>
              </a:rPr>
              <a:t>}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86360" y="85725"/>
            <a:ext cx="8143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Getter and setter methods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7"/>
          <p:cNvSpPr txBox="1"/>
          <p:nvPr>
            <p:ph idx="1" type="body"/>
          </p:nvPr>
        </p:nvSpPr>
        <p:spPr>
          <a:xfrm>
            <a:off x="213350" y="941525"/>
            <a:ext cx="7504800" cy="33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const rect = new Rectangle(5, 10);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console.log(rect.area); // Output: 50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rect.dimensions = { width: 6, height: 12 };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console.log(rect.area); // Output: 72</a:t>
            </a:r>
            <a:endParaRPr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86360" y="85725"/>
            <a:ext cx="8143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Map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8"/>
          <p:cNvSpPr txBox="1"/>
          <p:nvPr/>
        </p:nvSpPr>
        <p:spPr>
          <a:xfrm>
            <a:off x="186125" y="742950"/>
            <a:ext cx="4260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Map</a:t>
            </a:r>
            <a:r>
              <a:rPr lang="en">
                <a:solidFill>
                  <a:schemeClr val="dk1"/>
                </a:solidFill>
              </a:rPr>
              <a:t> is a </a:t>
            </a:r>
            <a:r>
              <a:rPr b="1" lang="en">
                <a:solidFill>
                  <a:schemeClr val="dk1"/>
                </a:solidFill>
              </a:rPr>
              <a:t>collection of key–value pairs</a:t>
            </a:r>
            <a:br>
              <a:rPr b="1" lang="en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Similar to objects, but </a:t>
            </a:r>
            <a:r>
              <a:rPr b="1" lang="en">
                <a:solidFill>
                  <a:schemeClr val="dk1"/>
                </a:solidFill>
              </a:rPr>
              <a:t>keys can be any data type </a:t>
            </a:r>
            <a:r>
              <a:rPr lang="en">
                <a:solidFill>
                  <a:schemeClr val="dk1"/>
                </a:solidFill>
              </a:rPr>
              <a:t>(string, number, object, function, etc.)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Maintains </a:t>
            </a:r>
            <a:r>
              <a:rPr b="1" lang="en">
                <a:solidFill>
                  <a:schemeClr val="dk1"/>
                </a:solidFill>
              </a:rPr>
              <a:t>insertion order</a:t>
            </a:r>
            <a:r>
              <a:rPr lang="en">
                <a:solidFill>
                  <a:schemeClr val="dk1"/>
                </a:solidFill>
              </a:rPr>
              <a:t> of elements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3" name="Google Shape;313;p48"/>
          <p:cNvSpPr txBox="1"/>
          <p:nvPr/>
        </p:nvSpPr>
        <p:spPr>
          <a:xfrm>
            <a:off x="5103250" y="688763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Why Use a </a:t>
            </a:r>
            <a:r>
              <a:rPr b="1"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Map</a:t>
            </a:r>
            <a:r>
              <a:rPr b="1" lang="en" sz="1600">
                <a:solidFill>
                  <a:schemeClr val="dk1"/>
                </a:solidFill>
              </a:rPr>
              <a:t>?</a:t>
            </a:r>
            <a:endParaRPr b="1" sz="1600"/>
          </a:p>
        </p:txBody>
      </p:sp>
      <p:sp>
        <p:nvSpPr>
          <p:cNvPr id="314" name="Google Shape;314;p48"/>
          <p:cNvSpPr txBox="1"/>
          <p:nvPr/>
        </p:nvSpPr>
        <p:spPr>
          <a:xfrm>
            <a:off x="5103250" y="1243700"/>
            <a:ext cx="3511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Keys are </a:t>
            </a:r>
            <a:r>
              <a:rPr b="1" lang="en">
                <a:solidFill>
                  <a:schemeClr val="dk1"/>
                </a:solidFill>
              </a:rPr>
              <a:t>not limited to strings</a:t>
            </a:r>
            <a:r>
              <a:rPr lang="en">
                <a:solidFill>
                  <a:schemeClr val="dk1"/>
                </a:solidFill>
              </a:rPr>
              <a:t> (unlike objects)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Keeps elements </a:t>
            </a:r>
            <a:r>
              <a:rPr b="1" lang="en">
                <a:solidFill>
                  <a:schemeClr val="dk1"/>
                </a:solidFill>
              </a:rPr>
              <a:t>in the order</a:t>
            </a:r>
            <a:r>
              <a:rPr lang="en">
                <a:solidFill>
                  <a:schemeClr val="dk1"/>
                </a:solidFill>
              </a:rPr>
              <a:t> they were added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Provides </a:t>
            </a:r>
            <a:r>
              <a:rPr b="1" lang="en">
                <a:solidFill>
                  <a:schemeClr val="dk1"/>
                </a:solidFill>
              </a:rPr>
              <a:t>built-in methods</a:t>
            </a:r>
            <a:r>
              <a:rPr lang="en">
                <a:solidFill>
                  <a:schemeClr val="dk1"/>
                </a:solidFill>
              </a:rPr>
              <a:t> for iteration and manipulation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Easier to manage dynamic key-value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5" name="Google Shape;315;p48"/>
          <p:cNvSpPr txBox="1"/>
          <p:nvPr/>
        </p:nvSpPr>
        <p:spPr>
          <a:xfrm>
            <a:off x="287150" y="2394925"/>
            <a:ext cx="3714300" cy="2555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 myMap = new Map();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// Adding entries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myMap.set('name', 'John');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myMap.set('age', 30);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myMap.set('city', 'Delhi');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console.log(myMap);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Map(3) { 'name' =&gt; '</a:t>
            </a:r>
            <a:r>
              <a:rPr lang="en">
                <a:solidFill>
                  <a:schemeClr val="dk1"/>
                </a:solidFill>
              </a:rPr>
              <a:t>John</a:t>
            </a:r>
            <a:r>
              <a:rPr lang="en"/>
              <a:t>', 'age' =&gt; 30, 'city' =&gt; 'Delhi' }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86360" y="85725"/>
            <a:ext cx="8143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Map vs Object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9"/>
          <p:cNvSpPr txBox="1"/>
          <p:nvPr/>
        </p:nvSpPr>
        <p:spPr>
          <a:xfrm>
            <a:off x="653425" y="700875"/>
            <a:ext cx="3000000" cy="3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Key Types: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Object → Keys are </a:t>
            </a:r>
            <a:r>
              <a:rPr b="1" lang="en" sz="1100">
                <a:solidFill>
                  <a:schemeClr val="dk1"/>
                </a:solidFill>
              </a:rPr>
              <a:t>Strings or Symbols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Map → Keys can be </a:t>
            </a:r>
            <a:r>
              <a:rPr b="1" lang="en" sz="1100">
                <a:solidFill>
                  <a:schemeClr val="dk1"/>
                </a:solidFill>
              </a:rPr>
              <a:t>any value</a:t>
            </a:r>
            <a:r>
              <a:rPr lang="en" sz="1100">
                <a:solidFill>
                  <a:schemeClr val="dk1"/>
                </a:solidFill>
              </a:rPr>
              <a:t> (string, number, object, function, etc.)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Order: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Object → Keys are </a:t>
            </a:r>
            <a:r>
              <a:rPr b="1" lang="en" sz="1100">
                <a:solidFill>
                  <a:schemeClr val="dk1"/>
                </a:solidFill>
              </a:rPr>
              <a:t>unordere</a:t>
            </a:r>
            <a:r>
              <a:rPr b="1" lang="en" sz="1100">
                <a:solidFill>
                  <a:schemeClr val="dk1"/>
                </a:solidFill>
              </a:rPr>
              <a:t>d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Map → Keys are </a:t>
            </a:r>
            <a:r>
              <a:rPr b="1" lang="en" sz="1100">
                <a:solidFill>
                  <a:schemeClr val="dk1"/>
                </a:solidFill>
              </a:rPr>
              <a:t>ordered</a:t>
            </a:r>
            <a:r>
              <a:rPr lang="en" sz="1100">
                <a:solidFill>
                  <a:schemeClr val="dk1"/>
                </a:solidFill>
              </a:rPr>
              <a:t> by insertion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Size: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Object → Must count properties manually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Map → Has a built-in </a:t>
            </a: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.size</a:t>
            </a:r>
            <a:r>
              <a:rPr lang="en" sz="1100">
                <a:solidFill>
                  <a:schemeClr val="dk1"/>
                </a:solidFill>
              </a:rPr>
              <a:t> property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sp>
        <p:nvSpPr>
          <p:cNvPr id="322" name="Google Shape;322;p49"/>
          <p:cNvSpPr txBox="1"/>
          <p:nvPr/>
        </p:nvSpPr>
        <p:spPr>
          <a:xfrm>
            <a:off x="4976175" y="680850"/>
            <a:ext cx="3000000" cy="4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Iteration: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Object → Needs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Object.keys()</a:t>
            </a:r>
            <a:r>
              <a:rPr lang="en" sz="1100">
                <a:solidFill>
                  <a:schemeClr val="dk1"/>
                </a:solidFill>
              </a:rPr>
              <a:t> or similar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Map → </a:t>
            </a:r>
            <a:r>
              <a:rPr b="1" lang="en" sz="1100">
                <a:solidFill>
                  <a:schemeClr val="dk1"/>
                </a:solidFill>
              </a:rPr>
              <a:t>Directly iterable</a:t>
            </a:r>
            <a:r>
              <a:rPr lang="en" sz="1100">
                <a:solidFill>
                  <a:schemeClr val="dk1"/>
                </a:solidFill>
              </a:rPr>
              <a:t> with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for...of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Prototype: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Object → Has a </a:t>
            </a:r>
            <a:r>
              <a:rPr b="1" lang="en" sz="1100">
                <a:solidFill>
                  <a:schemeClr val="dk1"/>
                </a:solidFill>
              </a:rPr>
              <a:t>prototype</a:t>
            </a:r>
            <a:r>
              <a:rPr lang="en" sz="1100">
                <a:solidFill>
                  <a:schemeClr val="dk1"/>
                </a:solidFill>
              </a:rPr>
              <a:t> (may cause key conflicts)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Map → Has </a:t>
            </a:r>
            <a:r>
              <a:rPr b="1" lang="en" sz="1100">
                <a:solidFill>
                  <a:schemeClr val="dk1"/>
                </a:solidFill>
              </a:rPr>
              <a:t>no prototype</a:t>
            </a:r>
            <a:r>
              <a:rPr lang="en" sz="1100">
                <a:solidFill>
                  <a:schemeClr val="dk1"/>
                </a:solidFill>
              </a:rPr>
              <a:t>, avoids collisions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Performance: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Map → </a:t>
            </a:r>
            <a:r>
              <a:rPr b="1" lang="en" sz="1100">
                <a:solidFill>
                  <a:schemeClr val="dk1"/>
                </a:solidFill>
              </a:rPr>
              <a:t>Faster</a:t>
            </a:r>
            <a:r>
              <a:rPr lang="en" sz="1100">
                <a:solidFill>
                  <a:schemeClr val="dk1"/>
                </a:solidFill>
              </a:rPr>
              <a:t> for frequent add/remove operations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Object → Better for static, structured data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>
            <p:ph type="title"/>
          </p:nvPr>
        </p:nvSpPr>
        <p:spPr>
          <a:xfrm>
            <a:off x="86360" y="85725"/>
            <a:ext cx="8143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Map Functions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0"/>
          <p:cNvSpPr txBox="1"/>
          <p:nvPr>
            <p:ph idx="1" type="body"/>
          </p:nvPr>
        </p:nvSpPr>
        <p:spPr>
          <a:xfrm>
            <a:off x="213334" y="941410"/>
            <a:ext cx="8427300" cy="3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3377B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new Map()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– creates the map.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map.set(key, value)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– 	stores the value by the key.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map.get(key)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– returns the value by the key, 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undefined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if 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doesn’t 	exist in map.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	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map.has(key)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– returns 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if 	the 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exists, 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otherwise.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map.delete(key)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– 	removes the value by the key.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map.clear()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– clears the map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map.size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– returns the current element count.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map.keys()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– returns an iterable for keys,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	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map.values()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– returns an iterable for values,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map.entries() -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returns an iterable for entries 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[key,value]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, it’s used by default in 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for..of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/>
          <p:nvPr>
            <p:ph type="title"/>
          </p:nvPr>
        </p:nvSpPr>
        <p:spPr>
          <a:xfrm>
            <a:off x="86360" y="85725"/>
            <a:ext cx="8143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How map compares keys?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1"/>
          <p:cNvSpPr txBox="1"/>
          <p:nvPr>
            <p:ph idx="1" type="body"/>
          </p:nvPr>
        </p:nvSpPr>
        <p:spPr>
          <a:xfrm>
            <a:off x="213325" y="941406"/>
            <a:ext cx="8781000" cy="11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	 	 	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uses the algorithm </a:t>
            </a:r>
            <a:r>
              <a:rPr lang="en" sz="14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SameValueZero</a:t>
            </a: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It is roughly the same as strict equality 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===</a:t>
            </a: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but the difference is that 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NaN</a:t>
            </a: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considered equal to 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NaN</a:t>
            </a: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So 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NaN</a:t>
            </a: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can be used as the key as well.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algorithm can’t be changed or customized.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pic>
        <p:nvPicPr>
          <p:cNvPr id="337" name="Google Shape;3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13406"/>
            <a:ext cx="8839201" cy="2694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title"/>
          </p:nvPr>
        </p:nvSpPr>
        <p:spPr>
          <a:xfrm>
            <a:off x="86360" y="85725"/>
            <a:ext cx="8143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Set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2"/>
          <p:cNvSpPr txBox="1"/>
          <p:nvPr>
            <p:ph idx="1" type="body"/>
          </p:nvPr>
        </p:nvSpPr>
        <p:spPr>
          <a:xfrm>
            <a:off x="213334" y="941404"/>
            <a:ext cx="8535900" cy="4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is a collection of values, where each value may occur only once.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A3A3A"/>
                </a:solidFill>
                <a:latin typeface="Roboto"/>
                <a:ea typeface="Roboto"/>
                <a:cs typeface="Roboto"/>
                <a:sym typeface="Roboto"/>
              </a:rPr>
              <a:t>Syntax: 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new Set(iterable)</a:t>
            </a:r>
            <a:endParaRPr sz="14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title"/>
          </p:nvPr>
        </p:nvSpPr>
        <p:spPr>
          <a:xfrm>
            <a:off x="86360" y="85725"/>
            <a:ext cx="8143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Set Functions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3"/>
          <p:cNvSpPr txBox="1"/>
          <p:nvPr>
            <p:ph idx="1" type="body"/>
          </p:nvPr>
        </p:nvSpPr>
        <p:spPr>
          <a:xfrm>
            <a:off x="213334" y="712812"/>
            <a:ext cx="8495100" cy="3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	 	 	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new Set(iterable)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– creates the set, optionally from an array of values (any iterable will do).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set.add(value)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– adds a value, returns the set itself.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set.delete(value)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– removes the value, returns 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if 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existed at the moment of the call, otherwise 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set.has(value)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– returns 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if the value exists in the set, otherwise 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set.clear()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– removes everything from the set.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	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set.size</a:t>
            </a:r>
            <a:r>
              <a:rPr lang="en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– is the elements count.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type="title"/>
          </p:nvPr>
        </p:nvSpPr>
        <p:spPr>
          <a:xfrm>
            <a:off x="86360" y="85725"/>
            <a:ext cx="8143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for...of Loop in JavaScript</a:t>
            </a:r>
            <a:endParaRPr/>
          </a:p>
        </p:txBody>
      </p:sp>
      <p:sp>
        <p:nvSpPr>
          <p:cNvPr id="357" name="Google Shape;357;p54"/>
          <p:cNvSpPr txBox="1"/>
          <p:nvPr>
            <p:ph idx="1" type="body"/>
          </p:nvPr>
        </p:nvSpPr>
        <p:spPr>
          <a:xfrm>
            <a:off x="90565" y="575550"/>
            <a:ext cx="6191100" cy="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550"/>
              <a:t>A modern way to iterate over iterable objects</a:t>
            </a:r>
            <a:endParaRPr sz="1550"/>
          </a:p>
        </p:txBody>
      </p:sp>
      <p:sp>
        <p:nvSpPr>
          <p:cNvPr id="358" name="Google Shape;358;p54"/>
          <p:cNvSpPr txBox="1"/>
          <p:nvPr/>
        </p:nvSpPr>
        <p:spPr>
          <a:xfrm>
            <a:off x="90575" y="1092550"/>
            <a:ext cx="8424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Introduced in ES6 (ECMAScript 2015)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Used to iterate over iterable objects (arrays, strings, maps, sets, etc.)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Returns values directly (not indexes)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Cleaner and easier than traditional for loops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228600" y="2747075"/>
            <a:ext cx="2563800" cy="147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Syntex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(let element of iterable)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// Code to execute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4"/>
          <p:cNvSpPr txBox="1"/>
          <p:nvPr/>
        </p:nvSpPr>
        <p:spPr>
          <a:xfrm>
            <a:off x="2959100" y="2747075"/>
            <a:ext cx="2563800" cy="147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 numbers = [10, 20, 30];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(let num of numbers)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console.log(num);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4"/>
          <p:cNvSpPr txBox="1"/>
          <p:nvPr/>
        </p:nvSpPr>
        <p:spPr>
          <a:xfrm>
            <a:off x="5822350" y="2747075"/>
            <a:ext cx="2692200" cy="147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 word = "Hello";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(let char of word)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console.log(char);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>
            <a:off x="228600" y="1431550"/>
            <a:ext cx="77544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let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 and const allows you to declare variables that are limited in scope to the block, statement, or expression on which it is used. This is unlike the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keyword, which defines a variable globally, or locally to an entire function regardless of block scope.</a:t>
            </a:r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304625" y="489000"/>
            <a:ext cx="679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Let Variable &amp; Constants - (Block-Scoped Variables)</a:t>
            </a:r>
            <a:endParaRPr b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/>
          <p:nvPr>
            <p:ph type="title"/>
          </p:nvPr>
        </p:nvSpPr>
        <p:spPr>
          <a:xfrm>
            <a:off x="86360" y="85725"/>
            <a:ext cx="8143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for...of Loop in JavaScript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5"/>
          <p:cNvSpPr txBox="1"/>
          <p:nvPr/>
        </p:nvSpPr>
        <p:spPr>
          <a:xfrm>
            <a:off x="228600" y="1199850"/>
            <a:ext cx="3000000" cy="212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 map = new Map([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['a', 1],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['b', 2]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(let [key, value] of map)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console.log(key, value);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5"/>
          <p:cNvSpPr txBox="1"/>
          <p:nvPr/>
        </p:nvSpPr>
        <p:spPr>
          <a:xfrm>
            <a:off x="4572000" y="1538250"/>
            <a:ext cx="1125300" cy="126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/>
              <a:t>a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b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/>
          <p:nvPr>
            <p:ph type="title"/>
          </p:nvPr>
        </p:nvSpPr>
        <p:spPr>
          <a:xfrm>
            <a:off x="86360" y="85725"/>
            <a:ext cx="8143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Arial"/>
              <a:buNone/>
            </a:pPr>
            <a:r>
              <a:rPr lang="en"/>
              <a:t>Array Methods</a:t>
            </a:r>
            <a:endParaRPr/>
          </a:p>
        </p:txBody>
      </p:sp>
      <p:sp>
        <p:nvSpPr>
          <p:cNvPr id="374" name="Google Shape;374;p56"/>
          <p:cNvSpPr txBox="1"/>
          <p:nvPr>
            <p:ph idx="1" type="body"/>
          </p:nvPr>
        </p:nvSpPr>
        <p:spPr>
          <a:xfrm>
            <a:off x="530125" y="794850"/>
            <a:ext cx="7908300" cy="42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forEach</a:t>
            </a:r>
            <a:r>
              <a:rPr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Provides general iteration over arrays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map</a:t>
            </a:r>
            <a:r>
              <a:rPr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Used for transformation purposes, maps each element of array to a function for desired output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filter</a:t>
            </a:r>
            <a:r>
              <a:rPr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Used to filter array based on a predicate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reduce</a:t>
            </a:r>
            <a:r>
              <a:rPr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Combine array elements to reduce to a single value.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every</a:t>
            </a:r>
            <a:r>
              <a:rPr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Checks if every array element satisfies the given predicate. 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some</a:t>
            </a:r>
            <a:r>
              <a:rPr lang="en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Checks if some(one or more) elements satisfy the given predicate.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b="1" lang="en" sz="1400">
                <a:latin typeface="Century Gothic"/>
                <a:ea typeface="Century Gothic"/>
                <a:cs typeface="Century Gothic"/>
                <a:sym typeface="Century Gothic"/>
              </a:rPr>
              <a:t>find</a:t>
            </a:r>
            <a:r>
              <a:rPr lang="en" sz="1400">
                <a:latin typeface="Century Gothic"/>
                <a:ea typeface="Century Gothic"/>
                <a:cs typeface="Century Gothic"/>
                <a:sym typeface="Century Gothic"/>
              </a:rPr>
              <a:t>: Returns the first element that satisfies a given condition.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b="1" lang="en" sz="1400">
                <a:latin typeface="Century Gothic"/>
                <a:ea typeface="Century Gothic"/>
                <a:cs typeface="Century Gothic"/>
                <a:sym typeface="Century Gothic"/>
              </a:rPr>
              <a:t>findIndex</a:t>
            </a:r>
            <a:r>
              <a:rPr lang="en" sz="1400">
                <a:latin typeface="Century Gothic"/>
                <a:ea typeface="Century Gothic"/>
                <a:cs typeface="Century Gothic"/>
                <a:sym typeface="Century Gothic"/>
              </a:rPr>
              <a:t>: Returns the index of the first element that matches the condition.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b="1" lang="en" sz="1400">
                <a:latin typeface="Century Gothic"/>
                <a:ea typeface="Century Gothic"/>
                <a:cs typeface="Century Gothic"/>
                <a:sym typeface="Century Gothic"/>
              </a:rPr>
              <a:t>includes</a:t>
            </a:r>
            <a:r>
              <a:rPr lang="en" sz="1400">
                <a:latin typeface="Century Gothic"/>
                <a:ea typeface="Century Gothic"/>
                <a:cs typeface="Century Gothic"/>
                <a:sym typeface="Century Gothic"/>
              </a:rPr>
              <a:t>: Checks if an array contains a specific value.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b="1" lang="en" sz="1400">
                <a:latin typeface="Century Gothic"/>
                <a:ea typeface="Century Gothic"/>
                <a:cs typeface="Century Gothic"/>
                <a:sym typeface="Century Gothic"/>
              </a:rPr>
              <a:t>indexOf / lastIndexOf</a:t>
            </a:r>
            <a:r>
              <a:rPr lang="en" sz="1400">
                <a:latin typeface="Century Gothic"/>
                <a:ea typeface="Century Gothic"/>
                <a:cs typeface="Century Gothic"/>
                <a:sym typeface="Century Gothic"/>
              </a:rPr>
              <a:t> : Returns the index of a value (first or last occurrence).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b="1" lang="en" sz="1400"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en" sz="1400">
                <a:latin typeface="Century Gothic"/>
                <a:ea typeface="Century Gothic"/>
                <a:cs typeface="Century Gothic"/>
                <a:sym typeface="Century Gothic"/>
              </a:rPr>
              <a:t>: Sorts array elements in place (alphabetically or numerically with a compare function).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b="1" lang="en" sz="1400">
                <a:latin typeface="Century Gothic"/>
                <a:ea typeface="Century Gothic"/>
                <a:cs typeface="Century Gothic"/>
                <a:sym typeface="Century Gothic"/>
              </a:rPr>
              <a:t>reverse</a:t>
            </a:r>
            <a:r>
              <a:rPr lang="en" sz="1400">
                <a:latin typeface="Century Gothic"/>
                <a:ea typeface="Century Gothic"/>
                <a:cs typeface="Century Gothic"/>
                <a:sym typeface="Century Gothic"/>
              </a:rPr>
              <a:t>: Reverses the order of elements in place.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b="1" lang="en" sz="1400">
                <a:latin typeface="Century Gothic"/>
                <a:ea typeface="Century Gothic"/>
                <a:cs typeface="Century Gothic"/>
                <a:sym typeface="Century Gothic"/>
              </a:rPr>
              <a:t>slice</a:t>
            </a:r>
            <a:r>
              <a:rPr lang="en" sz="1400">
                <a:latin typeface="Century Gothic"/>
                <a:ea typeface="Century Gothic"/>
                <a:cs typeface="Century Gothic"/>
                <a:sym typeface="Century Gothic"/>
              </a:rPr>
              <a:t>: Returns a portion of the array (non-destructive).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b="1" lang="en" sz="1400">
                <a:latin typeface="Century Gothic"/>
                <a:ea typeface="Century Gothic"/>
                <a:cs typeface="Century Gothic"/>
                <a:sym typeface="Century Gothic"/>
              </a:rPr>
              <a:t>splice</a:t>
            </a:r>
            <a:r>
              <a:rPr lang="en" sz="1400">
                <a:latin typeface="Century Gothic"/>
                <a:ea typeface="Century Gothic"/>
                <a:cs typeface="Century Gothic"/>
                <a:sym typeface="Century Gothic"/>
              </a:rPr>
              <a:t>: Adds or removes elements from an array (modifies the original).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/>
          <p:nvPr/>
        </p:nvSpPr>
        <p:spPr>
          <a:xfrm>
            <a:off x="557775" y="2257500"/>
            <a:ext cx="56271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</a:rPr>
              <a:t>Assignment</a:t>
            </a:r>
            <a:endParaRPr b="1" i="0" sz="4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0" name="Google Shape;380;p57"/>
          <p:cNvSpPr txBox="1"/>
          <p:nvPr/>
        </p:nvSpPr>
        <p:spPr>
          <a:xfrm>
            <a:off x="557775" y="2886000"/>
            <a:ext cx="791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https://docs.google.com/document/d/1tHPeJpQRtRjFeORFolFV-ZkXWBR8Vj_m_QCtNb9PM2k/edit?tab=t.0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/>
          <p:nvPr/>
        </p:nvSpPr>
        <p:spPr>
          <a:xfrm>
            <a:off x="557775" y="2257500"/>
            <a:ext cx="56271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Feedback</a:t>
            </a:r>
            <a:endParaRPr b="1" i="0" sz="4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" name="Google Shape;386;p58"/>
          <p:cNvSpPr txBox="1"/>
          <p:nvPr/>
        </p:nvSpPr>
        <p:spPr>
          <a:xfrm>
            <a:off x="557775" y="2886000"/>
            <a:ext cx="791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https://docs.google.com/forms/d/e/1FAIpQLSeTUJZ3SC09CKyT19dORypLsCs7To2jYY3DE7HrlOyl53Cd3A/viewform?usp=dialog</a:t>
            </a:r>
            <a:endParaRPr sz="1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/>
        </p:nvSpPr>
        <p:spPr>
          <a:xfrm>
            <a:off x="557775" y="2257500"/>
            <a:ext cx="3464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 b="1" i="0" sz="4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/>
        </p:nvSpPr>
        <p:spPr>
          <a:xfrm>
            <a:off x="153225" y="413575"/>
            <a:ext cx="679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Variable </a:t>
            </a:r>
            <a:r>
              <a:rPr b="1" lang="en" sz="2100">
                <a:solidFill>
                  <a:schemeClr val="dk1"/>
                </a:solidFill>
              </a:rPr>
              <a:t>Comparison</a:t>
            </a:r>
            <a:r>
              <a:rPr b="1" lang="en" sz="2100">
                <a:solidFill>
                  <a:schemeClr val="dk1"/>
                </a:solidFill>
              </a:rPr>
              <a:t> </a:t>
            </a:r>
            <a:endParaRPr b="1" sz="2100">
              <a:solidFill>
                <a:schemeClr val="dk1"/>
              </a:solidFill>
            </a:endParaRPr>
          </a:p>
        </p:txBody>
      </p:sp>
      <p:graphicFrame>
        <p:nvGraphicFramePr>
          <p:cNvPr id="102" name="Google Shape;102;p20"/>
          <p:cNvGraphicFramePr/>
          <p:nvPr/>
        </p:nvGraphicFramePr>
        <p:xfrm>
          <a:off x="153225" y="121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{3E26FC20-FB3C-4A9C-A4B3-6B784535BB71}</a:tableStyleId>
              </a:tblPr>
              <a:tblGrid>
                <a:gridCol w="1221575"/>
                <a:gridCol w="1705500"/>
                <a:gridCol w="2927075"/>
                <a:gridCol w="2927075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Feature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var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let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const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Hoisting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Hosted at top of global scope. Can be used before the declaration.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Hosted at top of some private scope and only available after assigning value. Cannot be used before the declaration.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Hosted at top of some private scope and only available after assigning value. Cannot be used before the declaration.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Scope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Global scope normally. Start to end of the function inside of the function.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Block scoped always. Start to end of the current scope anywhere.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Block scoped always. Start to end of the current scope anywhere.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Redeclaration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Yes, we can redeclare it in the same scope.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No, we can’t redeclare it in the same scope.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No, we can’t redeclare or reinitialize it.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488163" y="625100"/>
            <a:ext cx="281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5250" lvl="0" marL="17145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ECMAScript 5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5043750" y="625100"/>
            <a:ext cx="281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5250" lvl="0" marL="17145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ECMAScript 6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488163" y="929900"/>
            <a:ext cx="281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5250" lvl="0" marL="17145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var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5043750" y="929900"/>
            <a:ext cx="281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5250" lvl="0" marL="17145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let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488163" y="1234700"/>
            <a:ext cx="281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5250" lvl="0" marL="17145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Function-Scoped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5043750" y="1234700"/>
            <a:ext cx="2819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5250" lvl="0" marL="17145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Block-Scoped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566075" y="1751700"/>
            <a:ext cx="3000000" cy="300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</a:rPr>
              <a:t>for(var i=0; i&lt;5; i++) {</a:t>
            </a:r>
            <a:endParaRPr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</a:rPr>
              <a:t>	console.log(i);</a:t>
            </a:r>
            <a:endParaRPr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</a:rPr>
              <a:t>}</a:t>
            </a:r>
            <a:endParaRPr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</a:rPr>
              <a:t>console.log(i);  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4953450" y="1751700"/>
            <a:ext cx="3000000" cy="300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</a:rPr>
              <a:t>for(let i=0; i&lt;5; i++) {</a:t>
            </a:r>
            <a:endParaRPr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</a:rPr>
              <a:t>	console.log(i);</a:t>
            </a:r>
            <a:endParaRPr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</a:rPr>
              <a:t>}</a:t>
            </a:r>
            <a:endParaRPr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</a:rPr>
              <a:t>console.log(i);  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488175" y="1172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Variables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1843950" y="3498450"/>
            <a:ext cx="14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//Outputs 5</a:t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6184900" y="3498450"/>
            <a:ext cx="17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//Outputs Undefined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/>
        </p:nvSpPr>
        <p:spPr>
          <a:xfrm>
            <a:off x="89200" y="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</a:rPr>
              <a:t>Let Variable</a:t>
            </a:r>
            <a:endParaRPr b="1" i="0" sz="2100" u="none" cap="none" strike="noStrike">
              <a:solidFill>
                <a:srgbClr val="000000"/>
              </a:solidFill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1778675" y="876650"/>
            <a:ext cx="4564800" cy="406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548625" spcFirstLastPara="1" rIns="91425" wrap="square" tIns="18287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test()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let foo = 1;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if (foo === 1)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let foo = 22;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console.log(foo);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if (foo === 22) {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let foo = 33;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console.log(foo);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console.log(foo);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89200" y="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</a:rPr>
              <a:t>Const : Block-Scope</a:t>
            </a:r>
            <a:endParaRPr b="1" i="0" sz="2100" u="none" cap="none" strike="noStrike">
              <a:solidFill>
                <a:srgbClr val="000000"/>
              </a:solidFill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1778675" y="876650"/>
            <a:ext cx="4564800" cy="1887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 msg = 'hello world';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msg = 123;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msg = 123;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1802025" y="3080475"/>
            <a:ext cx="4564800" cy="13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be defined once (within their scope)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Cannot change the value once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/>
        </p:nvSpPr>
        <p:spPr>
          <a:xfrm>
            <a:off x="89200" y="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</a:rPr>
              <a:t>Const : Block-Scope</a:t>
            </a:r>
            <a:endParaRPr b="1" i="0" sz="2100" u="none" cap="none" strike="noStrike">
              <a:solidFill>
                <a:srgbClr val="000000"/>
              </a:solidFill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1778675" y="876650"/>
            <a:ext cx="4564800" cy="1887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 </a:t>
            </a:r>
            <a:r>
              <a:rPr lang="en"/>
              <a:t>arr = [12];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arr.push(24);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console.log(arr);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1802025" y="3080475"/>
            <a:ext cx="4564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OUTPUT ?</a:t>
            </a:r>
            <a:endParaRPr b="1" i="0" sz="19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in Master">
  <a:themeElements>
    <a:clrScheme name="TTN - Final1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8187F"/>
      </a:accent1>
      <a:accent2>
        <a:srgbClr val="314162"/>
      </a:accent2>
      <a:accent3>
        <a:srgbClr val="5A3794"/>
      </a:accent3>
      <a:accent4>
        <a:srgbClr val="0097A7"/>
      </a:accent4>
      <a:accent5>
        <a:srgbClr val="FFAB40"/>
      </a:accent5>
      <a:accent6>
        <a:srgbClr val="12A5D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